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40" r:id="rId3"/>
    <p:sldId id="342" r:id="rId4"/>
    <p:sldId id="339" r:id="rId5"/>
    <p:sldId id="343" r:id="rId6"/>
    <p:sldId id="345" r:id="rId7"/>
    <p:sldId id="344" r:id="rId8"/>
    <p:sldId id="266" r:id="rId9"/>
  </p:sldIdLst>
  <p:sldSz cx="8785225" cy="5145088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397948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795895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193844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591790" algn="l" rtl="0" eaLnBrk="0" fontAlgn="base" hangingPunct="0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1989738" algn="l" defTabSz="79589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387686" algn="l" defTabSz="79589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2785632" algn="l" defTabSz="79589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183580" algn="l" defTabSz="795895" rtl="0" eaLnBrk="1" latinLnBrk="0" hangingPunct="1">
      <a:defRPr sz="21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7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9C27"/>
    <a:srgbClr val="A50021"/>
    <a:srgbClr val="A3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87964" autoAdjust="0"/>
  </p:normalViewPr>
  <p:slideViewPr>
    <p:cSldViewPr snapToObjects="1">
      <p:cViewPr varScale="1">
        <p:scale>
          <a:sx n="135" d="100"/>
          <a:sy n="135" d="100"/>
        </p:scale>
        <p:origin x="744" y="114"/>
      </p:cViewPr>
      <p:guideLst>
        <p:guide orient="horz" pos="1621"/>
        <p:guide pos="27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/>
          <a:lstStyle>
            <a:lvl1pPr algn="r">
              <a:defRPr sz="1200"/>
            </a:lvl1pPr>
          </a:lstStyle>
          <a:p>
            <a:fld id="{39AB12E7-F59A-48C7-B276-0FA7B8C23BCE}" type="datetimeFigureOut">
              <a:rPr lang="en-US" smtClean="0"/>
              <a:pPr/>
              <a:t>11/19/2015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 anchor="b"/>
          <a:lstStyle>
            <a:lvl1pPr algn="r">
              <a:defRPr sz="1200"/>
            </a:lvl1pPr>
          </a:lstStyle>
          <a:p>
            <a:fld id="{88575399-D1AC-427E-8A32-8275B3034E3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76182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/>
          <a:lstStyle>
            <a:lvl1pPr algn="r">
              <a:defRPr sz="1200"/>
            </a:lvl1pPr>
          </a:lstStyle>
          <a:p>
            <a:fld id="{D7BCB5F3-DA67-4D27-9ACA-FA5673F765BD}" type="datetimeFigureOut">
              <a:rPr lang="en-AU" smtClean="0"/>
              <a:pPr/>
              <a:t>19/11/2015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3050" y="768350"/>
            <a:ext cx="65532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95" tIns="47297" rIns="94595" bIns="47297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595" tIns="47297" rIns="94595" bIns="4729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4595" tIns="47297" rIns="94595" bIns="47297" rtlCol="0" anchor="b"/>
          <a:lstStyle>
            <a:lvl1pPr algn="r">
              <a:defRPr sz="1200"/>
            </a:lvl1pPr>
          </a:lstStyle>
          <a:p>
            <a:fld id="{5D00D77F-5404-4DC5-8808-5140D479B4C6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77449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97948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95895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93844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591790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989738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387686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785632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183580" algn="l" defTabSz="79589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73050" y="768350"/>
            <a:ext cx="6553200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D77F-5404-4DC5-8808-5140D479B4C6}" type="slidenum">
              <a:rPr lang="en-AU" smtClean="0"/>
              <a:pPr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94599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00D77F-5404-4DC5-8808-5140D479B4C6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88365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8894" y="1598318"/>
            <a:ext cx="7467441" cy="11028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7784" y="2915550"/>
            <a:ext cx="6149658" cy="1314856"/>
          </a:xfrm>
        </p:spPr>
        <p:txBody>
          <a:bodyPr/>
          <a:lstStyle>
            <a:lvl1pPr marL="0" indent="0" algn="ctr">
              <a:buNone/>
              <a:defRPr/>
            </a:lvl1pPr>
            <a:lvl2pPr marL="397948" indent="0" algn="ctr">
              <a:buNone/>
              <a:defRPr/>
            </a:lvl2pPr>
            <a:lvl3pPr marL="795895" indent="0" algn="ctr">
              <a:buNone/>
              <a:defRPr/>
            </a:lvl3pPr>
            <a:lvl4pPr marL="1193844" indent="0" algn="ctr">
              <a:buNone/>
              <a:defRPr/>
            </a:lvl4pPr>
            <a:lvl5pPr marL="1591790" indent="0" algn="ctr">
              <a:buNone/>
              <a:defRPr/>
            </a:lvl5pPr>
            <a:lvl6pPr marL="1989738" indent="0" algn="ctr">
              <a:buNone/>
              <a:defRPr/>
            </a:lvl6pPr>
            <a:lvl7pPr marL="2387686" indent="0" algn="ctr">
              <a:buNone/>
              <a:defRPr/>
            </a:lvl7pPr>
            <a:lvl8pPr marL="2785632" indent="0" algn="ctr">
              <a:buNone/>
              <a:defRPr/>
            </a:lvl8pPr>
            <a:lvl9pPr marL="318358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237E9-0010-408E-A603-D80832E915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5F56F-56A4-4FA2-83F0-E601D0EE78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59474" y="457344"/>
            <a:ext cx="1866860" cy="41160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8895" y="457344"/>
            <a:ext cx="5454161" cy="41160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2F089-3C29-4C6F-AAFA-AABD08A8B3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CAD6-651D-48C7-9F71-3204A372D0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972" y="3306196"/>
            <a:ext cx="7467441" cy="1021872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972" y="2180710"/>
            <a:ext cx="7467441" cy="1125488"/>
          </a:xfrm>
        </p:spPr>
        <p:txBody>
          <a:bodyPr anchor="b"/>
          <a:lstStyle>
            <a:lvl1pPr marL="0" indent="0">
              <a:buNone/>
              <a:defRPr sz="1700"/>
            </a:lvl1pPr>
            <a:lvl2pPr marL="397948" indent="0">
              <a:buNone/>
              <a:defRPr sz="1600"/>
            </a:lvl2pPr>
            <a:lvl3pPr marL="795895" indent="0">
              <a:buNone/>
              <a:defRPr sz="1400"/>
            </a:lvl3pPr>
            <a:lvl4pPr marL="1193844" indent="0">
              <a:buNone/>
              <a:defRPr sz="1200"/>
            </a:lvl4pPr>
            <a:lvl5pPr marL="1591790" indent="0">
              <a:buNone/>
              <a:defRPr sz="1200"/>
            </a:lvl5pPr>
            <a:lvl6pPr marL="1989738" indent="0">
              <a:buNone/>
              <a:defRPr sz="1200"/>
            </a:lvl6pPr>
            <a:lvl7pPr marL="2387686" indent="0">
              <a:buNone/>
              <a:defRPr sz="1200"/>
            </a:lvl7pPr>
            <a:lvl8pPr marL="2785632" indent="0">
              <a:buNone/>
              <a:defRPr sz="1200"/>
            </a:lvl8pPr>
            <a:lvl9pPr marL="318358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5075D-3C2B-4DB4-BD1D-A18CA94987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92" y="1486359"/>
            <a:ext cx="3660510" cy="308705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5823" y="1486359"/>
            <a:ext cx="3660510" cy="308705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99E59F-3B11-45B0-B89A-A0DE3B23CD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63" y="206043"/>
            <a:ext cx="7906703" cy="85751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262" y="1151691"/>
            <a:ext cx="3881667" cy="47997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948" indent="0">
              <a:buNone/>
              <a:defRPr sz="1700" b="1"/>
            </a:lvl2pPr>
            <a:lvl3pPr marL="795895" indent="0">
              <a:buNone/>
              <a:defRPr sz="1600" b="1"/>
            </a:lvl3pPr>
            <a:lvl4pPr marL="1193844" indent="0">
              <a:buNone/>
              <a:defRPr sz="1400" b="1"/>
            </a:lvl4pPr>
            <a:lvl5pPr marL="1591790" indent="0">
              <a:buNone/>
              <a:defRPr sz="1400" b="1"/>
            </a:lvl5pPr>
            <a:lvl6pPr marL="1989738" indent="0">
              <a:buNone/>
              <a:defRPr sz="1400" b="1"/>
            </a:lvl6pPr>
            <a:lvl7pPr marL="2387686" indent="0">
              <a:buNone/>
              <a:defRPr sz="1400" b="1"/>
            </a:lvl7pPr>
            <a:lvl8pPr marL="2785632" indent="0">
              <a:buNone/>
              <a:defRPr sz="1400" b="1"/>
            </a:lvl8pPr>
            <a:lvl9pPr marL="318358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262" y="1631661"/>
            <a:ext cx="3881667" cy="296438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62780" y="1151691"/>
            <a:ext cx="3883191" cy="479970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948" indent="0">
              <a:buNone/>
              <a:defRPr sz="1700" b="1"/>
            </a:lvl2pPr>
            <a:lvl3pPr marL="795895" indent="0">
              <a:buNone/>
              <a:defRPr sz="1600" b="1"/>
            </a:lvl3pPr>
            <a:lvl4pPr marL="1193844" indent="0">
              <a:buNone/>
              <a:defRPr sz="1400" b="1"/>
            </a:lvl4pPr>
            <a:lvl5pPr marL="1591790" indent="0">
              <a:buNone/>
              <a:defRPr sz="1400" b="1"/>
            </a:lvl5pPr>
            <a:lvl6pPr marL="1989738" indent="0">
              <a:buNone/>
              <a:defRPr sz="1400" b="1"/>
            </a:lvl6pPr>
            <a:lvl7pPr marL="2387686" indent="0">
              <a:buNone/>
              <a:defRPr sz="1400" b="1"/>
            </a:lvl7pPr>
            <a:lvl8pPr marL="2785632" indent="0">
              <a:buNone/>
              <a:defRPr sz="1400" b="1"/>
            </a:lvl8pPr>
            <a:lvl9pPr marL="3183580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62780" y="1631661"/>
            <a:ext cx="3883191" cy="296438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095FC-41B1-4AF6-ACB3-F6BC5C7AE3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49C6B-CEEC-4E3D-8222-B0AE4F8732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AB426-14F2-4568-A82A-DD147E2B21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267" y="204855"/>
            <a:ext cx="2890278" cy="871807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4783" y="204853"/>
            <a:ext cx="4911186" cy="43911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267" y="1076660"/>
            <a:ext cx="2890278" cy="3519383"/>
          </a:xfrm>
        </p:spPr>
        <p:txBody>
          <a:bodyPr/>
          <a:lstStyle>
            <a:lvl1pPr marL="0" indent="0">
              <a:buNone/>
              <a:defRPr sz="1200"/>
            </a:lvl1pPr>
            <a:lvl2pPr marL="397948" indent="0">
              <a:buNone/>
              <a:defRPr sz="1000"/>
            </a:lvl2pPr>
            <a:lvl3pPr marL="795895" indent="0">
              <a:buNone/>
              <a:defRPr sz="900"/>
            </a:lvl3pPr>
            <a:lvl4pPr marL="1193844" indent="0">
              <a:buNone/>
              <a:defRPr sz="800"/>
            </a:lvl4pPr>
            <a:lvl5pPr marL="1591790" indent="0">
              <a:buNone/>
              <a:defRPr sz="800"/>
            </a:lvl5pPr>
            <a:lvl6pPr marL="1989738" indent="0">
              <a:buNone/>
              <a:defRPr sz="800"/>
            </a:lvl6pPr>
            <a:lvl7pPr marL="2387686" indent="0">
              <a:buNone/>
              <a:defRPr sz="800"/>
            </a:lvl7pPr>
            <a:lvl8pPr marL="2785632" indent="0">
              <a:buNone/>
              <a:defRPr sz="800"/>
            </a:lvl8pPr>
            <a:lvl9pPr marL="31835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55DC0E-B6C0-4838-9E95-E668CF578E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1968" y="3601564"/>
            <a:ext cx="5271135" cy="42518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21968" y="459725"/>
            <a:ext cx="5271135" cy="3087053"/>
          </a:xfrm>
        </p:spPr>
        <p:txBody>
          <a:bodyPr/>
          <a:lstStyle>
            <a:lvl1pPr marL="0" indent="0">
              <a:buNone/>
              <a:defRPr sz="2800"/>
            </a:lvl1pPr>
            <a:lvl2pPr marL="397948" indent="0">
              <a:buNone/>
              <a:defRPr sz="2400"/>
            </a:lvl2pPr>
            <a:lvl3pPr marL="795895" indent="0">
              <a:buNone/>
              <a:defRPr sz="2100"/>
            </a:lvl3pPr>
            <a:lvl4pPr marL="1193844" indent="0">
              <a:buNone/>
              <a:defRPr sz="1700"/>
            </a:lvl4pPr>
            <a:lvl5pPr marL="1591790" indent="0">
              <a:buNone/>
              <a:defRPr sz="1700"/>
            </a:lvl5pPr>
            <a:lvl6pPr marL="1989738" indent="0">
              <a:buNone/>
              <a:defRPr sz="1700"/>
            </a:lvl6pPr>
            <a:lvl7pPr marL="2387686" indent="0">
              <a:buNone/>
              <a:defRPr sz="1700"/>
            </a:lvl7pPr>
            <a:lvl8pPr marL="2785632" indent="0">
              <a:buNone/>
              <a:defRPr sz="1700"/>
            </a:lvl8pPr>
            <a:lvl9pPr marL="3183580" indent="0">
              <a:buNone/>
              <a:defRPr sz="17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21968" y="4026749"/>
            <a:ext cx="5271135" cy="603834"/>
          </a:xfrm>
        </p:spPr>
        <p:txBody>
          <a:bodyPr/>
          <a:lstStyle>
            <a:lvl1pPr marL="0" indent="0">
              <a:buNone/>
              <a:defRPr sz="1200"/>
            </a:lvl1pPr>
            <a:lvl2pPr marL="397948" indent="0">
              <a:buNone/>
              <a:defRPr sz="1000"/>
            </a:lvl2pPr>
            <a:lvl3pPr marL="795895" indent="0">
              <a:buNone/>
              <a:defRPr sz="900"/>
            </a:lvl3pPr>
            <a:lvl4pPr marL="1193844" indent="0">
              <a:buNone/>
              <a:defRPr sz="800"/>
            </a:lvl4pPr>
            <a:lvl5pPr marL="1591790" indent="0">
              <a:buNone/>
              <a:defRPr sz="800"/>
            </a:lvl5pPr>
            <a:lvl6pPr marL="1989738" indent="0">
              <a:buNone/>
              <a:defRPr sz="800"/>
            </a:lvl6pPr>
            <a:lvl7pPr marL="2387686" indent="0">
              <a:buNone/>
              <a:defRPr sz="800"/>
            </a:lvl7pPr>
            <a:lvl8pPr marL="2785632" indent="0">
              <a:buNone/>
              <a:defRPr sz="800"/>
            </a:lvl8pPr>
            <a:lvl9pPr marL="31835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97A13F-47F8-4179-8B3D-6FBDBDA0E7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58894" y="457342"/>
            <a:ext cx="7467441" cy="8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590" tIns="39795" rIns="79590" bIns="397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94" y="1486359"/>
            <a:ext cx="7467441" cy="308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590" tIns="39795" rIns="79590" bIns="39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94" y="4687747"/>
            <a:ext cx="1830255" cy="34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590" tIns="39795" rIns="79590" bIns="39795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01619" y="4687747"/>
            <a:ext cx="2781988" cy="34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590" tIns="39795" rIns="79590" bIns="39795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96078" y="4687747"/>
            <a:ext cx="1830255" cy="343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9590" tIns="39795" rIns="79590" bIns="39795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C34BDF-BDE9-4291-B593-88C8AC42EA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2pPr>
      <a:lvl3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3pPr>
      <a:lvl4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4pPr>
      <a:lvl5pPr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5pPr>
      <a:lvl6pPr marL="397948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795895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193844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591790" algn="ctr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298461" indent="-298461" algn="l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6664" indent="-248717" algn="l" rtl="0" fontAlgn="base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994869" indent="-198974" algn="l" rtl="0" fontAlgn="base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</a:defRPr>
      </a:lvl3pPr>
      <a:lvl4pPr marL="1392816" indent="-198974" algn="l" rtl="0" fontAlgn="base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  <a:ea typeface="+mn-ea"/>
        </a:defRPr>
      </a:lvl4pPr>
      <a:lvl5pPr marL="1790765" indent="-198974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5pPr>
      <a:lvl6pPr marL="2188711" indent="-198974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586659" indent="-198974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2984607" indent="-198974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382554" indent="-198974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948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5895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3844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1790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9738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7686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5632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83580" algn="l" defTabSz="795895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C:\Users\Rob Kirkwood.APTA-NB18\Documents\Photos\Projects Finished\Football\Arlington\Completed\Arlington Complete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970588" y="-5199063"/>
            <a:ext cx="20726401" cy="15544801"/>
          </a:xfrm>
          <a:prstGeom prst="rect">
            <a:avLst/>
          </a:prstGeom>
          <a:noFill/>
        </p:spPr>
      </p:pic>
      <p:sp>
        <p:nvSpPr>
          <p:cNvPr id="5" name="Rectangle 1030"/>
          <p:cNvSpPr txBox="1">
            <a:spLocks noChangeArrowheads="1"/>
          </p:cNvSpPr>
          <p:nvPr/>
        </p:nvSpPr>
        <p:spPr bwMode="auto">
          <a:xfrm>
            <a:off x="878524" y="964699"/>
            <a:ext cx="7906703" cy="8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90" tIns="39795" rIns="79590" bIns="39795" numCol="1" anchor="ctr" anchorCtr="0" compatLnSpc="1">
            <a:prstTxWarp prst="textNoShape">
              <a:avLst/>
            </a:prstTxWarp>
          </a:bodyPr>
          <a:lstStyle/>
          <a:p>
            <a:pPr algn="ctr" defTabSz="795895" eaLnBrk="1" hangingPunct="1">
              <a:defRPr/>
            </a:pPr>
            <a:endParaRPr lang="en-US" sz="3100" b="1" i="1" kern="0" dirty="0" smtClean="0">
              <a:solidFill>
                <a:srgbClr val="000000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7" name="Rectangle 1030"/>
          <p:cNvSpPr txBox="1">
            <a:spLocks noChangeArrowheads="1"/>
          </p:cNvSpPr>
          <p:nvPr/>
        </p:nvSpPr>
        <p:spPr bwMode="auto">
          <a:xfrm>
            <a:off x="362703" y="1113932"/>
            <a:ext cx="7906703" cy="8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90" tIns="39795" rIns="79590" bIns="39795" numCol="1" anchor="ctr" anchorCtr="0" compatLnSpc="1">
            <a:prstTxWarp prst="textNoShape">
              <a:avLst/>
            </a:prstTxWarp>
          </a:bodyPr>
          <a:lstStyle/>
          <a:p>
            <a:pPr algn="ctr" defTabSz="795895" eaLnBrk="1" hangingPunct="1">
              <a:defRPr/>
            </a:pPr>
            <a:endParaRPr lang="en-US" sz="3100" b="1" i="1" kern="0" dirty="0" smtClean="0">
              <a:solidFill>
                <a:schemeClr val="accent4">
                  <a:lumMod val="85000"/>
                  <a:lumOff val="15000"/>
                </a:schemeClr>
              </a:solidFill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2703" y="964699"/>
            <a:ext cx="6588965" cy="1696194"/>
          </a:xfrm>
          <a:prstGeom prst="rect">
            <a:avLst/>
          </a:prstGeom>
          <a:noFill/>
        </p:spPr>
        <p:txBody>
          <a:bodyPr wrap="square" lIns="79590" tIns="39795" rIns="79590" bIns="39795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accent3">
                    <a:lumMod val="85000"/>
                  </a:schemeClr>
                </a:solidFill>
              </a:rPr>
              <a:t>Design and Construction of Arlington Oval</a:t>
            </a:r>
          </a:p>
          <a:p>
            <a:pPr algn="ctr"/>
            <a:r>
              <a:rPr lang="en-US" b="1" dirty="0" smtClean="0">
                <a:solidFill>
                  <a:schemeClr val="accent3">
                    <a:lumMod val="85000"/>
                  </a:schemeClr>
                </a:solidFill>
              </a:rPr>
              <a:t>Synthetic Football Pitch</a:t>
            </a:r>
          </a:p>
          <a:p>
            <a:pPr algn="ctr"/>
            <a:endParaRPr lang="en-US" b="1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algn="ctr"/>
            <a:endParaRPr lang="en-AU" b="1" dirty="0" smtClean="0">
              <a:solidFill>
                <a:schemeClr val="accent3">
                  <a:lumMod val="85000"/>
                </a:schemeClr>
              </a:solidFill>
            </a:endParaRPr>
          </a:p>
          <a:p>
            <a:pPr algn="ctr"/>
            <a:r>
              <a:rPr lang="en-AU" b="1" dirty="0" smtClean="0">
                <a:solidFill>
                  <a:schemeClr val="accent3">
                    <a:lumMod val="85000"/>
                  </a:schemeClr>
                </a:solidFill>
              </a:rPr>
              <a:t>Completed August 2014</a:t>
            </a:r>
            <a:endParaRPr lang="en-AU" b="1" dirty="0">
              <a:solidFill>
                <a:schemeClr val="accent3">
                  <a:lumMod val="85000"/>
                </a:schemeClr>
              </a:solidFill>
            </a:endParaRPr>
          </a:p>
        </p:txBody>
      </p:sp>
      <p:pic>
        <p:nvPicPr>
          <p:cNvPr id="11" name="Picture 10" descr="Beschreibung: cid:image002.png@01CEFA8C.EE94AED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9306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515103" y="3863174"/>
            <a:ext cx="6588965" cy="403533"/>
          </a:xfrm>
          <a:prstGeom prst="rect">
            <a:avLst/>
          </a:prstGeom>
          <a:noFill/>
        </p:spPr>
        <p:txBody>
          <a:bodyPr wrap="square" lIns="79590" tIns="39795" rIns="79590" bIns="39795" rtlCol="0">
            <a:spAutoFit/>
          </a:bodyPr>
          <a:lstStyle/>
          <a:p>
            <a:pPr algn="ctr"/>
            <a:r>
              <a:rPr lang="en-AU" b="1" dirty="0" smtClean="0">
                <a:solidFill>
                  <a:schemeClr val="accent3">
                    <a:lumMod val="85000"/>
                  </a:schemeClr>
                </a:solidFill>
              </a:rPr>
              <a:t>LigaTurf Presentation</a:t>
            </a:r>
            <a:endParaRPr lang="en-AU" b="1" dirty="0">
              <a:solidFill>
                <a:schemeClr val="accent3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516" y="482339"/>
            <a:ext cx="5918295" cy="449699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Arlington Oval, Dulwich Hill – an overview</a:t>
            </a:r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418" y="1060376"/>
            <a:ext cx="7728618" cy="3773686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600" dirty="0" smtClean="0"/>
              <a:t>Existing traditional natural turf football field to be converted to a synthetic field with extent of works as follows:</a:t>
            </a:r>
          </a:p>
          <a:p>
            <a:endParaRPr lang="en-AU" sz="1600" dirty="0" smtClean="0"/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Strip and dispose existing turf and topsoil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Extensive cut-to-fill of subgrade to agreed design levels and falls 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Install new subsurface drainage, married into the existing site infrastructure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Supply and install tree root barrier to isolate field footprint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Supply, place and compact new base pavement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Upgrade of existing sports field lighting 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Upgrade of existing edge detail to suit new levels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New fencing to field, retractable netting to northern end of the park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Supply &amp; install LigaTurf synthetic football surfacing system (inc shockpad)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Linemarking for football field, coaches boxes, three Futsal fields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Supply and installation of equipment such as goal posts, dugouts</a:t>
            </a:r>
          </a:p>
          <a:p>
            <a:pPr lvl="1">
              <a:buFont typeface="Wingdings" pitchFamily="2" charset="2"/>
              <a:buChar char="ü"/>
            </a:pPr>
            <a:r>
              <a:rPr lang="en-AU" sz="1600" dirty="0" smtClean="0"/>
              <a:t>  Maintenance of the field upon completion for a period of two years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7153" y="1179079"/>
            <a:ext cx="3431753" cy="403533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endParaRPr lang="en-AU" dirty="0"/>
          </a:p>
        </p:txBody>
      </p:sp>
      <p:pic>
        <p:nvPicPr>
          <p:cNvPr id="7" name="Picture 6" descr="Beschreibung: cid:image002.png@01CEFA8C.EE94AED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490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376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517" y="482339"/>
            <a:ext cx="6710384" cy="449699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Arlington Oval, Dulwich Hill – project challenges</a:t>
            </a:r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418" y="1060376"/>
            <a:ext cx="7728618" cy="3742908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400" dirty="0" smtClean="0"/>
              <a:t>Sensitive development with extensive community objection delaying start by several years  </a:t>
            </a:r>
          </a:p>
          <a:p>
            <a:pPr lvl="1">
              <a:buFont typeface="Wingdings" pitchFamily="2" charset="2"/>
              <a:buChar char="ü"/>
            </a:pPr>
            <a:r>
              <a:rPr lang="en-AU" sz="1400" dirty="0" smtClean="0"/>
              <a:t>  Sign on fence outside oval “Stop this proposed development”</a:t>
            </a:r>
          </a:p>
          <a:p>
            <a:pPr lvl="1">
              <a:buFont typeface="Wingdings" pitchFamily="2" charset="2"/>
              <a:buChar char="ü"/>
            </a:pPr>
            <a:r>
              <a:rPr lang="en-AU" sz="1400" dirty="0" smtClean="0"/>
              <a:t>  Field surrounded by residential housing and a committee formed to consult with Council</a:t>
            </a:r>
          </a:p>
          <a:p>
            <a:pPr lvl="1"/>
            <a:endParaRPr lang="en-AU" sz="1400" dirty="0" smtClean="0"/>
          </a:p>
          <a:p>
            <a:r>
              <a:rPr lang="en-AU" sz="1400" dirty="0" smtClean="0"/>
              <a:t>During site evaluation</a:t>
            </a:r>
          </a:p>
          <a:p>
            <a:pPr lvl="1">
              <a:buFont typeface="Wingdings" pitchFamily="2" charset="2"/>
              <a:buChar char="ü"/>
            </a:pPr>
            <a:r>
              <a:rPr lang="en-AU" sz="1400" dirty="0" smtClean="0"/>
              <a:t>  Football club representatives say “John Warren played on this historical ground”</a:t>
            </a:r>
          </a:p>
          <a:p>
            <a:pPr lvl="1">
              <a:buFont typeface="Wingdings" pitchFamily="2" charset="2"/>
              <a:buChar char="ü"/>
            </a:pPr>
            <a:r>
              <a:rPr lang="en-AU" sz="1400" dirty="0" smtClean="0"/>
              <a:t>  Heavy rainfall ensured drainage issues to be abundantly clear</a:t>
            </a:r>
          </a:p>
          <a:p>
            <a:pPr lvl="1"/>
            <a:endParaRPr lang="en-AU" sz="1400" dirty="0" smtClean="0"/>
          </a:p>
          <a:p>
            <a:r>
              <a:rPr lang="en-AU" sz="1400" dirty="0" smtClean="0"/>
              <a:t>On-site storage and field access extremely limited</a:t>
            </a:r>
          </a:p>
          <a:p>
            <a:endParaRPr lang="en-AU" sz="1400" dirty="0" smtClean="0"/>
          </a:p>
          <a:p>
            <a:r>
              <a:rPr lang="en-AU" sz="1400" dirty="0" smtClean="0"/>
              <a:t>Trees at the southern end to be retained, root barrier required, potential algae / moss issue</a:t>
            </a:r>
          </a:p>
          <a:p>
            <a:pPr lvl="1"/>
            <a:endParaRPr lang="en-AU" sz="1400" dirty="0" smtClean="0"/>
          </a:p>
          <a:p>
            <a:r>
              <a:rPr lang="en-AU" sz="1400" dirty="0" smtClean="0"/>
              <a:t>Geotechnical report provided did not identify soil condition which was found to be contaminated</a:t>
            </a:r>
          </a:p>
          <a:p>
            <a:endParaRPr lang="en-AU" sz="1400" dirty="0" smtClean="0"/>
          </a:p>
          <a:p>
            <a:r>
              <a:rPr lang="en-AU" sz="1400" dirty="0" smtClean="0"/>
              <a:t>Black recycled rubber granule performance infill was not wanted by Marrickville Council</a:t>
            </a:r>
          </a:p>
          <a:p>
            <a:endParaRPr lang="en-AU" sz="1400" dirty="0" smtClean="0"/>
          </a:p>
          <a:p>
            <a:r>
              <a:rPr lang="en-AU" sz="1400" dirty="0" smtClean="0"/>
              <a:t>Savage winds hit whilst we were separating excavated materials to minimise disposal costs 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7153" y="1179079"/>
            <a:ext cx="3431753" cy="403533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endParaRPr lang="en-AU" dirty="0"/>
          </a:p>
        </p:txBody>
      </p:sp>
      <p:pic>
        <p:nvPicPr>
          <p:cNvPr id="7" name="Picture 6" descr="Beschreibung: cid:image002.png@01CEFA8C.EE94AED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90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376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4962" y="484312"/>
            <a:ext cx="5009777" cy="449699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Site issues</a:t>
            </a:r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Picture 8" descr="Beschreibung: cid:image002.png@01CEFA8C.EE94AED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90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2" name="Picture 2" descr="C:\Users\Rob Kirkwood.APTA-NB18\Documents\Photos\Projects Finished\Football\Arlington\sth end look east 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212" y="1276400"/>
            <a:ext cx="3432849" cy="27186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87043" name="Picture 3" descr="C:\Users\Rob Kirkwood.APTA-NB18\Documents\Photos\Projects Finished\Football\Arlington\fence NE corner to be replaced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33598" y="1276400"/>
            <a:ext cx="3432849" cy="27186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4824660" y="4309120"/>
            <a:ext cx="2808312" cy="326588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Field drainage issues  </a:t>
            </a:r>
            <a:endParaRPr lang="en-A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44613" y="4309120"/>
            <a:ext cx="2592288" cy="326588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Trees at southern end</a:t>
            </a:r>
            <a:endParaRPr lang="en-A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0376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7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4962" y="484312"/>
            <a:ext cx="5009777" cy="449699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Site issues</a:t>
            </a:r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Picture 8" descr="Beschreibung: cid:image002.png@01CEFA8C.EE94AED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90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792212" y="4320014"/>
            <a:ext cx="3443073" cy="326588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Low SW corner of the field     </a:t>
            </a:r>
            <a:endParaRPr lang="en-A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88066" name="Picture 2" descr="C:\Users\Rob Kirkwood.APTA-NB18\Documents\Photos\Projects Finished\Football\Arlington\west side look nth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212" y="1276400"/>
            <a:ext cx="3443074" cy="27186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88067" name="Picture 3" descr="C:\Users\Rob Kirkwood.APTA-NB18\Documents\Photos\Projects Finished\Football\Arlington\access SE corner 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0644" y="1276400"/>
            <a:ext cx="3492388" cy="2718653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sp>
        <p:nvSpPr>
          <p:cNvPr id="11" name="Rectangle 10"/>
          <p:cNvSpPr/>
          <p:nvPr/>
        </p:nvSpPr>
        <p:spPr>
          <a:xfrm>
            <a:off x="5076688" y="4309120"/>
            <a:ext cx="3096344" cy="326588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Limited access and storage     </a:t>
            </a:r>
            <a:endParaRPr lang="en-A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0376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8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4962" y="340296"/>
            <a:ext cx="5009777" cy="449699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LigaTurf surfacing system profile</a:t>
            </a:r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" name="Picture 8" descr="Beschreibung: cid:image002.png@01CEFA8C.EE94AED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90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5544739" y="1348408"/>
            <a:ext cx="2918512" cy="3281243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LigaTurf RS+ 240 COOLplus synthetic grass</a:t>
            </a:r>
          </a:p>
          <a:p>
            <a:endParaRPr lang="en-A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Kiln dried sand stabilisation infill layer</a:t>
            </a:r>
          </a:p>
          <a:p>
            <a:endParaRPr lang="en-A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Bionic Fibre EPDM performance infill layer</a:t>
            </a:r>
          </a:p>
          <a:p>
            <a:endParaRPr lang="en-A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Elastic Layer shockpad</a:t>
            </a:r>
          </a:p>
          <a:p>
            <a:endParaRPr lang="en-AU" sz="1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r>
              <a:rPr lang="en-AU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(drainage cell – not here)</a:t>
            </a:r>
          </a:p>
          <a:p>
            <a:endParaRPr lang="en-AU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026" name="Picture 2" descr="C:\Users\Rob Kirkwood.APTA-NB18\Documents\Photos\boxed sample of cell, pad, grass and infill options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4962" y="916360"/>
            <a:ext cx="4831945" cy="3623959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200376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4517" y="482339"/>
            <a:ext cx="6710384" cy="819031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r>
              <a:rPr lang="en-A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Arlington Oval, Dulwich Hill – project </a:t>
            </a:r>
            <a:r>
              <a:rPr lang="en-AU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learnings</a:t>
            </a:r>
            <a:endParaRPr lang="en-A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A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0418" y="1060377"/>
            <a:ext cx="7728618" cy="3742908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endParaRPr lang="en-AU" sz="1400" dirty="0" smtClean="0"/>
          </a:p>
          <a:p>
            <a:r>
              <a:rPr lang="en-AU" sz="1600" dirty="0" smtClean="0"/>
              <a:t>Community consultation should include the successful contractor before start</a:t>
            </a:r>
          </a:p>
          <a:p>
            <a:endParaRPr lang="en-AU" sz="1600" dirty="0" smtClean="0"/>
          </a:p>
          <a:p>
            <a:r>
              <a:rPr lang="en-AU" sz="1600" dirty="0" smtClean="0"/>
              <a:t>Soil classification should be done prior to tender to better determine budget costs</a:t>
            </a:r>
          </a:p>
          <a:p>
            <a:endParaRPr lang="en-AU" sz="1600" dirty="0" smtClean="0"/>
          </a:p>
          <a:p>
            <a:r>
              <a:rPr lang="en-AU" sz="1600" dirty="0" smtClean="0"/>
              <a:t>Closer attention needed to dust suppression in a close residential community  </a:t>
            </a:r>
          </a:p>
          <a:p>
            <a:endParaRPr lang="en-AU" sz="1600" dirty="0" smtClean="0"/>
          </a:p>
          <a:p>
            <a:r>
              <a:rPr lang="en-AU" sz="1600" dirty="0" smtClean="0"/>
              <a:t>Linemarking of the Futsal fields could have been painted or external sidelines to coincide with main field sideline</a:t>
            </a:r>
          </a:p>
          <a:p>
            <a:endParaRPr lang="en-AU" sz="1600" dirty="0" smtClean="0"/>
          </a:p>
          <a:p>
            <a:r>
              <a:rPr lang="en-AU" sz="1600" dirty="0" smtClean="0"/>
              <a:t>Penalty spot inserts are excellent inclusion for community fields with open access</a:t>
            </a:r>
          </a:p>
          <a:p>
            <a:endParaRPr lang="en-AU" sz="1600" dirty="0" smtClean="0"/>
          </a:p>
          <a:p>
            <a:r>
              <a:rPr lang="en-AU" sz="1600" dirty="0" smtClean="0"/>
              <a:t>EPDM infill should be green, not brown </a:t>
            </a:r>
          </a:p>
          <a:p>
            <a:endParaRPr lang="en-AU" sz="1600" dirty="0" smtClean="0"/>
          </a:p>
          <a:p>
            <a:r>
              <a:rPr lang="en-AU" sz="1600" dirty="0" smtClean="0"/>
              <a:t>Would likely recommend 50mm pile height synthetic grass for similar fields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67153" y="1179079"/>
            <a:ext cx="3431753" cy="403533"/>
          </a:xfrm>
          <a:prstGeom prst="rect">
            <a:avLst/>
          </a:prstGeom>
        </p:spPr>
        <p:txBody>
          <a:bodyPr wrap="square" lIns="79590" tIns="39795" rIns="79590" bIns="39795">
            <a:spAutoFit/>
          </a:bodyPr>
          <a:lstStyle/>
          <a:p>
            <a:endParaRPr lang="en-AU" dirty="0"/>
          </a:p>
        </p:txBody>
      </p:sp>
      <p:pic>
        <p:nvPicPr>
          <p:cNvPr id="7" name="Picture 6" descr="Beschreibung: cid:image002.png@01CEFA8C.EE94AED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8490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0037658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C:\Users\Rob Kirkwood.APTA-NB18\Documents\Photos\Projects Finished\Football\Arlington\Completed\Arlington Complete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5970588" y="-5199063"/>
            <a:ext cx="20726401" cy="15544801"/>
          </a:xfrm>
          <a:prstGeom prst="rect">
            <a:avLst/>
          </a:prstGeom>
          <a:noFill/>
        </p:spPr>
      </p:pic>
      <p:sp>
        <p:nvSpPr>
          <p:cNvPr id="5" name="Rectangle 1030"/>
          <p:cNvSpPr txBox="1">
            <a:spLocks noChangeArrowheads="1"/>
          </p:cNvSpPr>
          <p:nvPr/>
        </p:nvSpPr>
        <p:spPr bwMode="auto">
          <a:xfrm>
            <a:off x="878524" y="964699"/>
            <a:ext cx="7906703" cy="8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90" tIns="39795" rIns="79590" bIns="39795" numCol="1" anchor="ctr" anchorCtr="0" compatLnSpc="1">
            <a:prstTxWarp prst="textNoShape">
              <a:avLst/>
            </a:prstTxWarp>
          </a:bodyPr>
          <a:lstStyle/>
          <a:p>
            <a:pPr algn="ctr" defTabSz="795895" eaLnBrk="1" hangingPunct="1">
              <a:defRPr/>
            </a:pPr>
            <a:endParaRPr lang="en-US" sz="3100" b="1" i="1" kern="0" dirty="0" smtClean="0">
              <a:solidFill>
                <a:srgbClr val="000000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7" name="Rectangle 1030"/>
          <p:cNvSpPr txBox="1">
            <a:spLocks noChangeArrowheads="1"/>
          </p:cNvSpPr>
          <p:nvPr/>
        </p:nvSpPr>
        <p:spPr bwMode="auto">
          <a:xfrm>
            <a:off x="362703" y="535941"/>
            <a:ext cx="7906703" cy="8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9590" tIns="39795" rIns="79590" bIns="39795" numCol="1" anchor="ctr" anchorCtr="0" compatLnSpc="1">
            <a:prstTxWarp prst="textNoShape">
              <a:avLst/>
            </a:prstTxWarp>
          </a:bodyPr>
          <a:lstStyle/>
          <a:p>
            <a:pPr algn="ctr" defTabSz="795895" eaLnBrk="1" hangingPunct="1">
              <a:defRPr/>
            </a:pPr>
            <a:r>
              <a:rPr lang="en-US" sz="2800" b="1" kern="0" dirty="0" smtClean="0">
                <a:solidFill>
                  <a:schemeClr val="accent3">
                    <a:lumMod val="8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j-ea"/>
                <a:cs typeface="Calibri" pitchFamily="34" charset="0"/>
              </a:rPr>
              <a:t>For additional information</a:t>
            </a:r>
            <a:endParaRPr lang="en-US" sz="2800" b="1" i="1" kern="0" dirty="0" smtClean="0">
              <a:solidFill>
                <a:schemeClr val="accent3">
                  <a:lumMod val="85000"/>
                </a:schemeClr>
              </a:solidFill>
              <a:latin typeface="+mn-lt"/>
              <a:ea typeface="+mj-ea"/>
              <a:cs typeface="Calibri" pitchFamily="34" charset="0"/>
            </a:endParaRPr>
          </a:p>
        </p:txBody>
      </p:sp>
      <p:sp>
        <p:nvSpPr>
          <p:cNvPr id="8" name="Text Box 1031"/>
          <p:cNvSpPr txBox="1">
            <a:spLocks noChangeArrowheads="1"/>
          </p:cNvSpPr>
          <p:nvPr/>
        </p:nvSpPr>
        <p:spPr bwMode="auto">
          <a:xfrm>
            <a:off x="421922" y="1500976"/>
            <a:ext cx="3512224" cy="2721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79590" tIns="39795" rIns="79590" bIns="39795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600" b="1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Polytan Asia Pacific Pty Ltd</a:t>
            </a:r>
          </a:p>
          <a:p>
            <a:pPr>
              <a:lnSpc>
                <a:spcPct val="110000"/>
              </a:lnSpc>
            </a:pPr>
            <a:endParaRPr lang="en-US" sz="1600" b="1" dirty="0">
              <a:solidFill>
                <a:schemeClr val="accent3">
                  <a:lumMod val="85000"/>
                </a:schemeClr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Factory 2 </a:t>
            </a:r>
            <a:r>
              <a:rPr lang="en-US" sz="1400" dirty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– Dunlopillo Drive</a:t>
            </a:r>
            <a:br>
              <a:rPr lang="en-US" sz="1400" dirty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</a:b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Dandenong   VIC   3175</a:t>
            </a:r>
            <a:endParaRPr lang="en-US" sz="1400" dirty="0">
              <a:solidFill>
                <a:schemeClr val="accent3">
                  <a:lumMod val="85000"/>
                </a:schemeClr>
              </a:solidFill>
              <a:latin typeface="+mn-lt"/>
              <a:cs typeface="Calibri" pitchFamily="34" charset="0"/>
            </a:endParaRPr>
          </a:p>
          <a:p>
            <a:pPr marL="342860" indent="-342860">
              <a:lnSpc>
                <a:spcPct val="110000"/>
              </a:lnSpc>
              <a:buAutoNum type="alphaLcPeriod" startAt="20"/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1800 663812</a:t>
            </a:r>
          </a:p>
          <a:p>
            <a:pPr marL="342860" indent="-342860">
              <a:lnSpc>
                <a:spcPct val="110000"/>
              </a:lnSpc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m.   0417 224870</a:t>
            </a:r>
            <a:endParaRPr lang="en-US" sz="1400" dirty="0">
              <a:solidFill>
                <a:schemeClr val="accent3">
                  <a:lumMod val="85000"/>
                </a:schemeClr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e.  rob.kirkwood@polytan.com.au</a:t>
            </a:r>
            <a:endParaRPr lang="en-US" sz="1400" dirty="0">
              <a:solidFill>
                <a:schemeClr val="accent3">
                  <a:lumMod val="85000"/>
                </a:schemeClr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n-lt"/>
                <a:cs typeface="Calibri" pitchFamily="34" charset="0"/>
              </a:rPr>
              <a:t>w. www.polytan.com.au</a:t>
            </a:r>
            <a:endParaRPr lang="en-US" sz="1400" b="1" u="sng" dirty="0" smtClean="0">
              <a:solidFill>
                <a:schemeClr val="accent3">
                  <a:lumMod val="85000"/>
                </a:schemeClr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endParaRPr lang="en-US" sz="2000" b="1" u="sng" dirty="0" smtClean="0">
              <a:solidFill>
                <a:schemeClr val="tx2"/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2000" b="1" dirty="0" smtClean="0">
                <a:solidFill>
                  <a:schemeClr val="tx2"/>
                </a:solidFill>
                <a:latin typeface="+mn-lt"/>
                <a:cs typeface="Calibri" pitchFamily="34" charset="0"/>
              </a:rPr>
              <a:t>	</a:t>
            </a:r>
            <a:endParaRPr lang="en-US" sz="2000" b="1" dirty="0">
              <a:solidFill>
                <a:schemeClr val="tx2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35028" y="4120508"/>
            <a:ext cx="7234378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85000"/>
                  </a:schemeClr>
                </a:solidFill>
                <a:cs typeface="Calibri" pitchFamily="34" charset="0"/>
              </a:rPr>
              <a:t>Don’t forget us on </a:t>
            </a:r>
            <a:r>
              <a:rPr lang="en-US" sz="2400" b="1" dirty="0" err="1" smtClean="0">
                <a:solidFill>
                  <a:schemeClr val="accent3">
                    <a:lumMod val="85000"/>
                  </a:schemeClr>
                </a:solidFill>
                <a:cs typeface="Calibri" pitchFamily="34" charset="0"/>
              </a:rPr>
              <a:t>Facebook</a:t>
            </a:r>
            <a:r>
              <a:rPr lang="en-US" sz="2400" b="1" dirty="0" smtClean="0">
                <a:solidFill>
                  <a:schemeClr val="accent3">
                    <a:lumMod val="85000"/>
                  </a:schemeClr>
                </a:solidFill>
                <a:cs typeface="Calibri" pitchFamily="34" charset="0"/>
              </a:rPr>
              <a:t> and twitter</a:t>
            </a:r>
            <a:endParaRPr lang="en-AU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9" name="Text Box 1031"/>
          <p:cNvSpPr txBox="1">
            <a:spLocks noChangeArrowheads="1"/>
          </p:cNvSpPr>
          <p:nvPr/>
        </p:nvSpPr>
        <p:spPr bwMode="auto">
          <a:xfrm>
            <a:off x="4032572" y="1500975"/>
            <a:ext cx="4552528" cy="1311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9" tIns="45715" rIns="91429" bIns="45715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400" b="1" dirty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  <a:t>Advanced Polymer Technology </a:t>
            </a:r>
            <a:r>
              <a:rPr lang="en-US" sz="1400" b="1" dirty="0" smtClean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  <a:t>Asia Pacific Pty Ltd</a:t>
            </a:r>
            <a:endParaRPr lang="en-US" sz="1400" b="1" dirty="0">
              <a:solidFill>
                <a:schemeClr val="accent3">
                  <a:lumMod val="85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endParaRPr lang="en-US" sz="1600" dirty="0" smtClean="0">
              <a:solidFill>
                <a:schemeClr val="accent3">
                  <a:lumMod val="85000"/>
                </a:schemeClr>
              </a:solidFill>
              <a:latin typeface="+mj-lt"/>
              <a:cs typeface="Calibri" pitchFamily="34" charset="0"/>
            </a:endParaRPr>
          </a:p>
          <a:p>
            <a:pPr>
              <a:lnSpc>
                <a:spcPct val="110000"/>
              </a:lnSpc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  <a:t>Factory </a:t>
            </a:r>
            <a:r>
              <a:rPr lang="en-US" sz="1400" dirty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  <a:t>3 – Dunlopillo Drive</a:t>
            </a:r>
            <a:br>
              <a:rPr lang="en-US" sz="1400" dirty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</a:b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  <a:t>Dandenong   VIC   3175</a:t>
            </a:r>
            <a:endParaRPr lang="en-US" sz="1400" dirty="0">
              <a:solidFill>
                <a:schemeClr val="accent3">
                  <a:lumMod val="85000"/>
                </a:schemeClr>
              </a:solidFill>
              <a:latin typeface="+mj-lt"/>
              <a:cs typeface="Calibri" pitchFamily="34" charset="0"/>
            </a:endParaRPr>
          </a:p>
          <a:p>
            <a:pPr marL="342860" indent="-342860">
              <a:lnSpc>
                <a:spcPct val="110000"/>
              </a:lnSpc>
              <a:buAutoNum type="alphaLcPeriod" startAt="20"/>
            </a:pPr>
            <a:r>
              <a:rPr lang="en-US" sz="1400" dirty="0" smtClean="0">
                <a:solidFill>
                  <a:schemeClr val="accent3">
                    <a:lumMod val="85000"/>
                  </a:schemeClr>
                </a:solidFill>
                <a:latin typeface="+mj-lt"/>
                <a:cs typeface="Calibri" pitchFamily="34" charset="0"/>
              </a:rPr>
              <a:t>+61 3 8792 8000</a:t>
            </a:r>
            <a:endParaRPr lang="en-US" sz="1400" dirty="0">
              <a:solidFill>
                <a:schemeClr val="accent3">
                  <a:lumMod val="85000"/>
                </a:schemeClr>
              </a:solidFill>
              <a:latin typeface="+mj-lt"/>
              <a:cs typeface="Calibri" pitchFamily="34" charset="0"/>
            </a:endParaRPr>
          </a:p>
        </p:txBody>
      </p:sp>
      <p:pic>
        <p:nvPicPr>
          <p:cNvPr id="11" name="Picture 10" descr="Beschreibung: cid:image002.png@01CEFA8C.EE94AED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4940" y="19628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4913561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4150</TotalTime>
  <Words>492</Words>
  <Application>Microsoft Office PowerPoint</Application>
  <PresentationFormat>Custom</PresentationFormat>
  <Paragraphs>87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Verdana</vt:lpstr>
      <vt:lpstr>Wingdings</vt:lpstr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Cooper &amp; Westwood Advertising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Tritt</dc:creator>
  <cp:lastModifiedBy>Melinda Kopp</cp:lastModifiedBy>
  <cp:revision>274</cp:revision>
  <dcterms:created xsi:type="dcterms:W3CDTF">2010-03-03T22:48:16Z</dcterms:created>
  <dcterms:modified xsi:type="dcterms:W3CDTF">2015-11-19T04:18:58Z</dcterms:modified>
</cp:coreProperties>
</file>